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8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78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501" y="-6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FA792-D387-4D1C-A133-FE63375ED0C5}" type="datetimeFigureOut">
              <a:rPr lang="de-DE" smtClean="0"/>
              <a:t>16.11.2015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8D79E-FEB8-4F11-BD3F-7C11727120D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1909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D79E-FEB8-4F11-BD3F-7C11727120D0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9641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D79E-FEB8-4F11-BD3F-7C11727120D0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2490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D79E-FEB8-4F11-BD3F-7C11727120D0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4984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AF91-3D64-4D7F-8477-1181B97FDC72}" type="datetimeFigureOut">
              <a:rPr lang="de-DE" smtClean="0"/>
              <a:t>16.11.2015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9FB6-B867-40D6-8F67-C8840CCA56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5587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AF91-3D64-4D7F-8477-1181B97FDC72}" type="datetimeFigureOut">
              <a:rPr lang="de-DE" smtClean="0"/>
              <a:t>16.11.2015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9FB6-B867-40D6-8F67-C8840CCA56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965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AF91-3D64-4D7F-8477-1181B97FDC72}" type="datetimeFigureOut">
              <a:rPr lang="de-DE" smtClean="0"/>
              <a:t>16.11.2015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9FB6-B867-40D6-8F67-C8840CCA56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5422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AF91-3D64-4D7F-8477-1181B97FDC72}" type="datetimeFigureOut">
              <a:rPr lang="de-DE" smtClean="0"/>
              <a:t>16.11.2015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9FB6-B867-40D6-8F67-C8840CCA56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5391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AF91-3D64-4D7F-8477-1181B97FDC72}" type="datetimeFigureOut">
              <a:rPr lang="de-DE" smtClean="0"/>
              <a:t>16.11.2015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9FB6-B867-40D6-8F67-C8840CCA56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1130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AF91-3D64-4D7F-8477-1181B97FDC72}" type="datetimeFigureOut">
              <a:rPr lang="de-DE" smtClean="0"/>
              <a:t>16.11.2015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9FB6-B867-40D6-8F67-C8840CCA56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7807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AF91-3D64-4D7F-8477-1181B97FDC72}" type="datetimeFigureOut">
              <a:rPr lang="de-DE" smtClean="0"/>
              <a:t>16.11.2015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9FB6-B867-40D6-8F67-C8840CCA56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4061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AF91-3D64-4D7F-8477-1181B97FDC72}" type="datetimeFigureOut">
              <a:rPr lang="de-DE" smtClean="0"/>
              <a:t>16.11.2015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9FB6-B867-40D6-8F67-C8840CCA56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8571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AF91-3D64-4D7F-8477-1181B97FDC72}" type="datetimeFigureOut">
              <a:rPr lang="de-DE" smtClean="0"/>
              <a:t>16.11.2015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9FB6-B867-40D6-8F67-C8840CCA56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089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AF91-3D64-4D7F-8477-1181B97FDC72}" type="datetimeFigureOut">
              <a:rPr lang="de-DE" smtClean="0"/>
              <a:t>16.11.2015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9FB6-B867-40D6-8F67-C8840CCA56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1886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AF91-3D64-4D7F-8477-1181B97FDC72}" type="datetimeFigureOut">
              <a:rPr lang="de-DE" smtClean="0"/>
              <a:t>16.11.2015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9FB6-B867-40D6-8F67-C8840CCA56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8361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">
              <a:srgbClr val="00B050"/>
            </a:gs>
            <a:gs pos="100000">
              <a:srgbClr val="9CB86E">
                <a:alpha val="5000"/>
              </a:srgbClr>
            </a:gs>
            <a:gs pos="2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BAF91-3D64-4D7F-8477-1181B97FDC72}" type="datetimeFigureOut">
              <a:rPr lang="de-DE" smtClean="0"/>
              <a:t>16.11.2015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69FB6-B867-40D6-8F67-C8840CCA56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2965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628800"/>
            <a:ext cx="3672840" cy="3681984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411760" y="260648"/>
            <a:ext cx="4392488" cy="707886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4000" i="1" dirty="0" smtClean="0">
                <a:solidFill>
                  <a:srgbClr val="006600"/>
                </a:solidFill>
              </a:rPr>
              <a:t>Schule im Aufbruch</a:t>
            </a:r>
            <a:endParaRPr lang="de-DE" sz="4000" i="1" dirty="0">
              <a:solidFill>
                <a:srgbClr val="006600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1167760" cy="925395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7236296" y="5944795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8000"/>
                </a:solidFill>
              </a:rPr>
              <a:t>Wolfgang Reetz</a:t>
            </a:r>
          </a:p>
          <a:p>
            <a:r>
              <a:rPr lang="de-DE" dirty="0" smtClean="0">
                <a:solidFill>
                  <a:srgbClr val="008000"/>
                </a:solidFill>
              </a:rPr>
              <a:t>Peter Linnenkohl</a:t>
            </a:r>
            <a:endParaRPr lang="de-DE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23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1167760" cy="92539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70" y="5741300"/>
            <a:ext cx="901389" cy="90363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2123728" y="332656"/>
            <a:ext cx="4968552" cy="707886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4000" i="1" dirty="0" smtClean="0">
                <a:solidFill>
                  <a:srgbClr val="006600"/>
                </a:solidFill>
              </a:rPr>
              <a:t>Fit als Klassensprecher</a:t>
            </a:r>
            <a:endParaRPr lang="de-DE" sz="4000" i="1" dirty="0">
              <a:solidFill>
                <a:srgbClr val="00660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312234" y="1340768"/>
            <a:ext cx="6859184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/>
              <a:t>Eine modulare Trainingsreihe für Schul- und Klassensprecher </a:t>
            </a:r>
          </a:p>
          <a:p>
            <a:endParaRPr lang="de-DE" sz="3200" dirty="0"/>
          </a:p>
          <a:p>
            <a:r>
              <a:rPr lang="de-DE" dirty="0" smtClean="0">
                <a:sym typeface="Wingdings" panose="05000000000000000000" pitchFamily="2" charset="2"/>
              </a:rPr>
              <a:t> </a:t>
            </a:r>
            <a:r>
              <a:rPr lang="de-DE" dirty="0" smtClean="0"/>
              <a:t>zur persönlichen Qualifizierung in der übernommenen Aufgabe.</a:t>
            </a:r>
          </a:p>
          <a:p>
            <a:endParaRPr lang="de-DE" dirty="0"/>
          </a:p>
          <a:p>
            <a:r>
              <a:rPr lang="de-DE" dirty="0" smtClean="0">
                <a:sym typeface="Wingdings" panose="05000000000000000000" pitchFamily="2" charset="2"/>
              </a:rPr>
              <a:t> </a:t>
            </a:r>
            <a:r>
              <a:rPr lang="de-DE" dirty="0" smtClean="0"/>
              <a:t>zur inhaltlichen Qualifizierung in der übernommenen Aufgabe.</a:t>
            </a:r>
          </a:p>
          <a:p>
            <a:endParaRPr lang="de-DE" dirty="0"/>
          </a:p>
          <a:p>
            <a:pPr marL="285750" indent="-285750">
              <a:buFont typeface="Wingdings"/>
              <a:buChar char="è"/>
            </a:pPr>
            <a:r>
              <a:rPr lang="de-DE" dirty="0" smtClean="0"/>
              <a:t>zur Einbindung der Jugendlichen in demokratische </a:t>
            </a:r>
          </a:p>
          <a:p>
            <a:r>
              <a:rPr lang="de-DE" dirty="0" smtClean="0"/>
              <a:t>     Entscheidungs- und Gestaltungsprozesse.</a:t>
            </a:r>
          </a:p>
          <a:p>
            <a:endParaRPr lang="de-DE" dirty="0"/>
          </a:p>
          <a:p>
            <a:pPr marL="285750" indent="-285750">
              <a:buFont typeface="Wingdings"/>
              <a:buChar char="è"/>
            </a:pPr>
            <a:r>
              <a:rPr lang="de-DE" dirty="0" smtClean="0">
                <a:sym typeface="Wingdings" panose="05000000000000000000" pitchFamily="2" charset="2"/>
              </a:rPr>
              <a:t>z</a:t>
            </a:r>
            <a:r>
              <a:rPr lang="de-DE" dirty="0" smtClean="0"/>
              <a:t>ur Würdigung des ehrenamtlichen Engagements der </a:t>
            </a:r>
          </a:p>
          <a:p>
            <a:r>
              <a:rPr lang="de-DE" dirty="0"/>
              <a:t> </a:t>
            </a:r>
            <a:r>
              <a:rPr lang="de-DE" dirty="0" smtClean="0"/>
              <a:t>    Jugendlichen.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1347272" y="4941168"/>
            <a:ext cx="6609104" cy="646331"/>
          </a:xfrm>
          <a:prstGeom prst="rect">
            <a:avLst/>
          </a:prstGeom>
          <a:solidFill>
            <a:srgbClr val="33CC33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Diese Trainingsreihe wird für alle Schulen </a:t>
            </a:r>
          </a:p>
          <a:p>
            <a:pPr algn="ctr"/>
            <a:r>
              <a:rPr lang="de-DE" b="1" dirty="0" smtClean="0"/>
              <a:t>des Kreises Herzogtum Lauenburg angeboten und durchgeführt!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82575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1167760" cy="92539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70" y="5741300"/>
            <a:ext cx="901389" cy="90363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2123728" y="332656"/>
            <a:ext cx="4968552" cy="707886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4000" i="1" dirty="0" smtClean="0">
                <a:solidFill>
                  <a:srgbClr val="006600"/>
                </a:solidFill>
              </a:rPr>
              <a:t>Fit als Klassensprecher</a:t>
            </a:r>
            <a:endParaRPr lang="de-DE" sz="4000" i="1" dirty="0">
              <a:solidFill>
                <a:srgbClr val="0066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301255" y="1015777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- Ausgangssituation -</a:t>
            </a:r>
            <a:endParaRPr lang="de-DE" sz="2400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822970" y="1772816"/>
            <a:ext cx="756084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Schulsprecher und Klassensprecher*) zeigen durch ihre Bereitschaft, sich in dieses Amt wählen zu lassen, ehrenamtliches Engagement.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Zumeist fehlt es an Rollenverständnis und -bewusstsein, sowie an Wissen zur Ausgestaltung der Rolle.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Die Jugendlichen sind zumeist nicht oder nur am Rande in die Mitgestaltung des Schullebens eingebunden.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Eine wirkliche Schüler-Mitverantwortung und Einbezug in demokratische Prozesse sind nur selten beobachtbar.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>
          <a:xfrm>
            <a:off x="3160204" y="6085398"/>
            <a:ext cx="2895600" cy="365125"/>
          </a:xfrm>
        </p:spPr>
        <p:txBody>
          <a:bodyPr/>
          <a:lstStyle/>
          <a:p>
            <a:pPr algn="just"/>
            <a:r>
              <a:rPr lang="de-DE" dirty="0" smtClean="0"/>
              <a:t>*) Der besseren Lesbarkeit wegen und aus präsentationsmethodischen Gründen wird auf eine Differenzierung der Geschlechter hier verzichtet. Gleichwohl sind immer die weibliche und die männliche Form gemeint.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628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1167760" cy="92539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70" y="5741300"/>
            <a:ext cx="901389" cy="90363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2123728" y="332656"/>
            <a:ext cx="4968552" cy="707886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4000" i="1" dirty="0" smtClean="0">
                <a:solidFill>
                  <a:srgbClr val="006600"/>
                </a:solidFill>
              </a:rPr>
              <a:t>Fit als Klassensprecher</a:t>
            </a:r>
            <a:endParaRPr lang="de-DE" sz="4000" i="1" dirty="0">
              <a:solidFill>
                <a:srgbClr val="006600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267744" y="1085424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- Zielsetzung -</a:t>
            </a:r>
            <a:endParaRPr lang="de-DE" sz="2400" b="1" dirty="0"/>
          </a:p>
        </p:txBody>
      </p:sp>
      <p:sp>
        <p:nvSpPr>
          <p:cNvPr id="6" name="Textfeld 5"/>
          <p:cNvSpPr txBox="1"/>
          <p:nvPr/>
        </p:nvSpPr>
        <p:spPr>
          <a:xfrm>
            <a:off x="1763687" y="1844824"/>
            <a:ext cx="580905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Verantwortung übernehmen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Demokratie leben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Mitbestimmung ausüben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Aktive Mitwirkung und Mitgestaltung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Arbeiten im jahrgangsübergreifenden Team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Rollenverständnis und Rollenerwartungen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Schulrechtliches Wissen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83323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1167760" cy="92539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70" y="5741300"/>
            <a:ext cx="901389" cy="90363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2123728" y="332656"/>
            <a:ext cx="4968552" cy="707886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4000" i="1" dirty="0" smtClean="0">
                <a:solidFill>
                  <a:srgbClr val="006600"/>
                </a:solidFill>
              </a:rPr>
              <a:t>Fit als Klassensprecher</a:t>
            </a:r>
            <a:endParaRPr lang="de-DE" sz="4000" i="1" dirty="0">
              <a:solidFill>
                <a:srgbClr val="0066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195736" y="1124744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- Durchführungsrahmen -</a:t>
            </a:r>
            <a:endParaRPr lang="de-DE" sz="2400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1197348" y="2258130"/>
            <a:ext cx="70401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Das Kick-Off-Training wird abseits des alltäglichen Schulumfeldes durchgeführt. So werden Aktiv- und Erlebnissequenzen integriert in die inhaltliche Themenbearbeitung.</a:t>
            </a:r>
          </a:p>
          <a:p>
            <a:endParaRPr lang="de-DE" sz="2000" dirty="0"/>
          </a:p>
          <a:p>
            <a:r>
              <a:rPr lang="de-DE" sz="2000" dirty="0" smtClean="0"/>
              <a:t>Die Folgemodule werden im schulischen Umfeld und zumeist außerhalb der Unterrichtszeiten durchgeführt.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86210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1167760" cy="92539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70" y="5741300"/>
            <a:ext cx="901389" cy="90363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2123728" y="332656"/>
            <a:ext cx="4968552" cy="707886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4000" i="1" dirty="0" smtClean="0">
                <a:solidFill>
                  <a:srgbClr val="006600"/>
                </a:solidFill>
              </a:rPr>
              <a:t>Fit als Klassensprecher</a:t>
            </a:r>
            <a:endParaRPr lang="de-DE" sz="4000" i="1" dirty="0">
              <a:solidFill>
                <a:srgbClr val="006600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1475656" y="1139805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- Eindrücke der Kick-Off-Veranstaltungen 2015 -</a:t>
            </a:r>
            <a:endParaRPr lang="de-DE" sz="2400" b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8"/>
            <a:ext cx="2816313" cy="158417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708920"/>
            <a:ext cx="2943608" cy="1656184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1" y="1978546"/>
            <a:ext cx="2596885" cy="146074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250" y="3536274"/>
            <a:ext cx="1581101" cy="2810846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01" y="3645451"/>
            <a:ext cx="2558140" cy="143930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54343" y="4152037"/>
            <a:ext cx="1402596" cy="2492896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370" y="4581128"/>
            <a:ext cx="2548880" cy="143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12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1167760" cy="92539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70" y="5741300"/>
            <a:ext cx="901389" cy="90363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2123728" y="332656"/>
            <a:ext cx="4968552" cy="707886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4000" i="1" dirty="0" smtClean="0">
                <a:solidFill>
                  <a:srgbClr val="006600"/>
                </a:solidFill>
              </a:rPr>
              <a:t>Fit als Klassensprecher</a:t>
            </a:r>
            <a:endParaRPr lang="de-DE" sz="4000" i="1" dirty="0">
              <a:solidFill>
                <a:srgbClr val="006600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123728" y="1124744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- Trainingsinhalte (Auswahl) -</a:t>
            </a:r>
            <a:endParaRPr lang="de-DE" sz="2400" b="1" dirty="0"/>
          </a:p>
        </p:txBody>
      </p:sp>
      <p:sp>
        <p:nvSpPr>
          <p:cNvPr id="5" name="Textfeld 4"/>
          <p:cNvSpPr txBox="1"/>
          <p:nvPr/>
        </p:nvSpPr>
        <p:spPr>
          <a:xfrm>
            <a:off x="1375885" y="1916087"/>
            <a:ext cx="692790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Gemeinsame Arbeit – gemeinsame Ziele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Kommunikationswege im Schulalltag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Gespräche vorbereiten und führen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Rollenerwartungen aller am Schulleben beteiligten 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Rechte und Pflichten – gesetzliche Grundlagen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Umgang mit Konfliktsituationen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Umsetzung von Mitbestimmung im Schulalltag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SV - Sitzungen vorbereiten, leiten, dokumentieren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Reden vor der Gruppe (Grundlagen Rhetorik und Moderation)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Das Team im Schulalltag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Coaching in konkreten Situationen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273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1167760" cy="92539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70" y="5741300"/>
            <a:ext cx="901389" cy="90363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2123728" y="332656"/>
            <a:ext cx="4968552" cy="707886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4000" i="1" dirty="0" smtClean="0">
                <a:solidFill>
                  <a:srgbClr val="006600"/>
                </a:solidFill>
              </a:rPr>
              <a:t>Fit als Klassensprecher</a:t>
            </a:r>
            <a:endParaRPr lang="de-DE" sz="4000" i="1" dirty="0">
              <a:solidFill>
                <a:srgbClr val="006600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195736" y="1051274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- Trainingsmodule -</a:t>
            </a:r>
            <a:endParaRPr lang="de-DE" sz="2400" b="1" dirty="0"/>
          </a:p>
        </p:txBody>
      </p:sp>
      <p:sp>
        <p:nvSpPr>
          <p:cNvPr id="5" name="Textfeld 4"/>
          <p:cNvSpPr txBox="1"/>
          <p:nvPr/>
        </p:nvSpPr>
        <p:spPr>
          <a:xfrm>
            <a:off x="611560" y="1589757"/>
            <a:ext cx="8136904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u="sng" dirty="0" smtClean="0"/>
              <a:t>Kick-Off-Training (3 Tage</a:t>
            </a:r>
            <a:r>
              <a:rPr lang="de-DE" u="sng" dirty="0" smtClean="0"/>
              <a:t>)</a:t>
            </a:r>
          </a:p>
          <a:p>
            <a:r>
              <a:rPr lang="de-DE" sz="2000" dirty="0" smtClean="0"/>
              <a:t>Rolle und Team, Schulrecht, Spezifische Aufgaben, Arbeit in Projekten, Auftritt vor Gruppen, aktive Mitverantwortung gestalten, Zusammenarbeit im schulischen Leben, demokratische Mitbestimmungsprozesse im schulischen Umfeld, Umgang mit Konflikten.</a:t>
            </a:r>
            <a:endParaRPr lang="de-DE" sz="2000" dirty="0"/>
          </a:p>
          <a:p>
            <a:endParaRPr lang="de-DE" sz="1400" dirty="0"/>
          </a:p>
          <a:p>
            <a:r>
              <a:rPr lang="de-DE" sz="2000" dirty="0" smtClean="0"/>
              <a:t>1. </a:t>
            </a:r>
            <a:r>
              <a:rPr lang="de-DE" sz="2000" u="sng" dirty="0" smtClean="0"/>
              <a:t>Follow-</a:t>
            </a:r>
            <a:r>
              <a:rPr lang="de-DE" sz="2000" u="sng" dirty="0" err="1" smtClean="0"/>
              <a:t>Up</a:t>
            </a:r>
            <a:r>
              <a:rPr lang="de-DE" sz="2000" u="sng" dirty="0" smtClean="0"/>
              <a:t> (3-4 Stunden)</a:t>
            </a:r>
          </a:p>
          <a:p>
            <a:r>
              <a:rPr lang="de-DE" sz="2000" dirty="0" smtClean="0"/>
              <a:t>Vorbereiten und leiten von SV - Sitzungen, Öffentlichkeitsarbeit (intern / extern).</a:t>
            </a:r>
          </a:p>
          <a:p>
            <a:endParaRPr lang="de-DE" sz="1400" dirty="0"/>
          </a:p>
          <a:p>
            <a:r>
              <a:rPr lang="de-DE" sz="2000" dirty="0" smtClean="0"/>
              <a:t>2. </a:t>
            </a:r>
            <a:r>
              <a:rPr lang="de-DE" sz="2000" u="sng" dirty="0" smtClean="0"/>
              <a:t>Follow-</a:t>
            </a:r>
            <a:r>
              <a:rPr lang="de-DE" sz="2000" u="sng" dirty="0" err="1" smtClean="0"/>
              <a:t>Up</a:t>
            </a:r>
            <a:r>
              <a:rPr lang="de-DE" sz="2000" u="sng" dirty="0" smtClean="0"/>
              <a:t> (3-4 Stunden)</a:t>
            </a:r>
          </a:p>
          <a:p>
            <a:r>
              <a:rPr lang="de-DE" sz="2000" dirty="0" smtClean="0"/>
              <a:t>Jahrgangsübergreifende Projektgestaltung, Bearbeitung konkreter Fallbeispiele, Übungen zu Gesprächssituationen. </a:t>
            </a:r>
          </a:p>
          <a:p>
            <a:endParaRPr lang="de-DE" sz="2000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0260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1167760" cy="92539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70" y="5741300"/>
            <a:ext cx="901389" cy="90363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2123728" y="332656"/>
            <a:ext cx="4968552" cy="707886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4000" i="1" dirty="0" smtClean="0">
                <a:solidFill>
                  <a:srgbClr val="006600"/>
                </a:solidFill>
              </a:rPr>
              <a:t>Fit als Klassensprecher</a:t>
            </a:r>
            <a:endParaRPr lang="de-DE" sz="4000" i="1" dirty="0">
              <a:solidFill>
                <a:srgbClr val="00660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568" y="1124744"/>
            <a:ext cx="7330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Ihre Ansprechpartner </a:t>
            </a:r>
          </a:p>
          <a:p>
            <a:pPr algn="ctr"/>
            <a:r>
              <a:rPr lang="de-DE" sz="2400" b="1" dirty="0" smtClean="0"/>
              <a:t>für die Trainingsmodule an Ihrer Schule </a:t>
            </a: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395" y="2675381"/>
            <a:ext cx="2868904" cy="2329339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683567" y="2919024"/>
            <a:ext cx="22309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Wolfgang Reetz</a:t>
            </a:r>
          </a:p>
          <a:p>
            <a:r>
              <a:rPr lang="de-DE" dirty="0" err="1" smtClean="0"/>
              <a:t>wolfgang.reetz</a:t>
            </a:r>
            <a:r>
              <a:rPr lang="de-DE" dirty="0" smtClean="0"/>
              <a:t>@</a:t>
            </a:r>
          </a:p>
          <a:p>
            <a:r>
              <a:rPr lang="de-DE" dirty="0" smtClean="0"/>
              <a:t>thandorf.de</a:t>
            </a:r>
          </a:p>
          <a:p>
            <a:endParaRPr lang="de-DE" dirty="0" smtClean="0"/>
          </a:p>
          <a:p>
            <a:r>
              <a:rPr lang="de-DE" dirty="0" smtClean="0"/>
              <a:t>0172 - 7660108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5769621" y="2935050"/>
            <a:ext cx="23169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400" dirty="0" smtClean="0"/>
              <a:t>Peter Linnenkohl</a:t>
            </a:r>
          </a:p>
          <a:p>
            <a:pPr algn="r"/>
            <a:r>
              <a:rPr lang="de-DE" dirty="0" err="1" smtClean="0"/>
              <a:t>schulsozialarbeit</a:t>
            </a:r>
            <a:r>
              <a:rPr lang="de-DE" dirty="0" smtClean="0"/>
              <a:t>@</a:t>
            </a:r>
          </a:p>
          <a:p>
            <a:pPr algn="r"/>
            <a:r>
              <a:rPr lang="de-DE" dirty="0" smtClean="0"/>
              <a:t>lg-ratzeburg.de</a:t>
            </a:r>
          </a:p>
          <a:p>
            <a:pPr algn="r"/>
            <a:endParaRPr lang="de-DE" dirty="0"/>
          </a:p>
          <a:p>
            <a:pPr algn="r"/>
            <a:r>
              <a:rPr lang="de-DE" dirty="0" smtClean="0"/>
              <a:t>0151 - 61253655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2482788" y="5825247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Gerne kommen wir zu Ihnen oder </a:t>
            </a:r>
          </a:p>
          <a:p>
            <a:pPr algn="ctr"/>
            <a:r>
              <a:rPr lang="de-DE" b="1" dirty="0" smtClean="0"/>
              <a:t>senden Ihnen Informationsflyer zu.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38870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437</Words>
  <Application>Microsoft Office PowerPoint</Application>
  <PresentationFormat>Bildschirmpräsentation (4:3)</PresentationFormat>
  <Paragraphs>94</Paragraphs>
  <Slides>9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0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Wolfgang</dc:creator>
  <cp:lastModifiedBy>Hans-H.Dyballa</cp:lastModifiedBy>
  <cp:revision>20</cp:revision>
  <dcterms:created xsi:type="dcterms:W3CDTF">2015-11-14T10:31:36Z</dcterms:created>
  <dcterms:modified xsi:type="dcterms:W3CDTF">2015-11-16T11:57:56Z</dcterms:modified>
</cp:coreProperties>
</file>