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-792" y="-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7E27-8CE0-43C1-A80B-338602C52A4C}" type="datetimeFigureOut">
              <a:rPr lang="de-DE" smtClean="0"/>
              <a:t>11.11.2015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A9EEA-F3B3-43DD-B7CC-C6AD515DE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6815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7E27-8CE0-43C1-A80B-338602C52A4C}" type="datetimeFigureOut">
              <a:rPr lang="de-DE" smtClean="0"/>
              <a:t>11.11.2015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A9EEA-F3B3-43DD-B7CC-C6AD515DE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1995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7E27-8CE0-43C1-A80B-338602C52A4C}" type="datetimeFigureOut">
              <a:rPr lang="de-DE" smtClean="0"/>
              <a:t>11.11.2015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A9EEA-F3B3-43DD-B7CC-C6AD515DE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129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7E27-8CE0-43C1-A80B-338602C52A4C}" type="datetimeFigureOut">
              <a:rPr lang="de-DE" smtClean="0"/>
              <a:t>11.11.2015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A9EEA-F3B3-43DD-B7CC-C6AD515DE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5540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7E27-8CE0-43C1-A80B-338602C52A4C}" type="datetimeFigureOut">
              <a:rPr lang="de-DE" smtClean="0"/>
              <a:t>11.11.2015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A9EEA-F3B3-43DD-B7CC-C6AD515DE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38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7E27-8CE0-43C1-A80B-338602C52A4C}" type="datetimeFigureOut">
              <a:rPr lang="de-DE" smtClean="0"/>
              <a:t>11.11.2015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A9EEA-F3B3-43DD-B7CC-C6AD515DE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062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7E27-8CE0-43C1-A80B-338602C52A4C}" type="datetimeFigureOut">
              <a:rPr lang="de-DE" smtClean="0"/>
              <a:t>11.11.2015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A9EEA-F3B3-43DD-B7CC-C6AD515DE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445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7E27-8CE0-43C1-A80B-338602C52A4C}" type="datetimeFigureOut">
              <a:rPr lang="de-DE" smtClean="0"/>
              <a:t>11.11.2015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A9EEA-F3B3-43DD-B7CC-C6AD515DE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6139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7E27-8CE0-43C1-A80B-338602C52A4C}" type="datetimeFigureOut">
              <a:rPr lang="de-DE" smtClean="0"/>
              <a:t>11.11.2015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A9EEA-F3B3-43DD-B7CC-C6AD515DE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186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7E27-8CE0-43C1-A80B-338602C52A4C}" type="datetimeFigureOut">
              <a:rPr lang="de-DE" smtClean="0"/>
              <a:t>11.11.2015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A9EEA-F3B3-43DD-B7CC-C6AD515DE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2929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7E27-8CE0-43C1-A80B-338602C52A4C}" type="datetimeFigureOut">
              <a:rPr lang="de-DE" smtClean="0"/>
              <a:t>11.11.2015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A9EEA-F3B3-43DD-B7CC-C6AD515DE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205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87E27-8CE0-43C1-A80B-338602C52A4C}" type="datetimeFigureOut">
              <a:rPr lang="de-DE" smtClean="0"/>
              <a:t>11.11.2015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A9EEA-F3B3-43DD-B7CC-C6AD515DE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8589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29870" y="174814"/>
            <a:ext cx="9144000" cy="1560139"/>
          </a:xfrm>
        </p:spPr>
        <p:txBody>
          <a:bodyPr>
            <a:normAutofit/>
          </a:bodyPr>
          <a:lstStyle/>
          <a:p>
            <a:r>
              <a:rPr lang="de-DE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Austauschforum in Mölln 08.10.2015</a:t>
            </a:r>
            <a:endParaRPr lang="de-DE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84967" y="1719833"/>
            <a:ext cx="9852211" cy="392654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50000"/>
              </a:lnSpc>
            </a:pPr>
            <a:r>
              <a:rPr lang="de-DE" sz="1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Lautlesetandems - </a:t>
            </a:r>
          </a:p>
          <a:p>
            <a:pPr>
              <a:lnSpc>
                <a:spcPct val="150000"/>
              </a:lnSpc>
            </a:pPr>
            <a:r>
              <a:rPr lang="de-DE" sz="1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Eine Methode zur Steigerung </a:t>
            </a:r>
          </a:p>
          <a:p>
            <a:pPr>
              <a:lnSpc>
                <a:spcPct val="150000"/>
              </a:lnSpc>
            </a:pPr>
            <a:r>
              <a:rPr lang="de-DE" sz="1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der Leseflüssigkeit</a:t>
            </a:r>
          </a:p>
          <a:p>
            <a:pPr>
              <a:lnSpc>
                <a:spcPct val="150000"/>
              </a:lnSpc>
            </a:pPr>
            <a:r>
              <a:rPr lang="de-DE" sz="9600" b="1" dirty="0">
                <a:latin typeface="Arial" panose="020B0604020202020204" pitchFamily="34" charset="0"/>
                <a:cs typeface="Arial" panose="020B0604020202020204" pitchFamily="34" charset="0"/>
              </a:rPr>
              <a:t>Nelly Neumann und Angela Harting</a:t>
            </a:r>
          </a:p>
          <a:p>
            <a:pPr>
              <a:lnSpc>
                <a:spcPct val="150000"/>
              </a:lnSpc>
            </a:pPr>
            <a:endParaRPr lang="de-DE" sz="14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6400" b="1" u="sng" dirty="0" smtClean="0"/>
              <a:t>Literatur</a:t>
            </a:r>
            <a:r>
              <a:rPr lang="de-DE" sz="6400" b="1" dirty="0" smtClean="0"/>
              <a:t>: C</a:t>
            </a:r>
            <a:r>
              <a:rPr lang="de-DE" sz="6400" b="1" dirty="0"/>
              <a:t>. Rosebrock; D. Nix; C. </a:t>
            </a:r>
            <a:r>
              <a:rPr lang="de-DE" sz="6400" b="1" dirty="0" err="1"/>
              <a:t>Rieckmann</a:t>
            </a:r>
            <a:r>
              <a:rPr lang="de-DE" sz="6400" b="1" dirty="0"/>
              <a:t>; A. Gold (2014): Leseflüssigkeit fördern </a:t>
            </a:r>
            <a:r>
              <a:rPr lang="de-DE" sz="6400" b="1" dirty="0" smtClean="0"/>
              <a:t>–</a:t>
            </a:r>
            <a:br>
              <a:rPr lang="de-DE" sz="6400" b="1" dirty="0" smtClean="0"/>
            </a:br>
            <a:r>
              <a:rPr lang="de-DE" sz="6400" b="1" dirty="0" smtClean="0"/>
              <a:t> </a:t>
            </a:r>
            <a:r>
              <a:rPr lang="de-DE" sz="6400" b="1" dirty="0"/>
              <a:t>Lautleseverfahren für die Primar- und Sekundarstufe. Klett/ </a:t>
            </a:r>
            <a:r>
              <a:rPr lang="de-DE" sz="6400" b="1" dirty="0" err="1"/>
              <a:t>Kallmeyer</a:t>
            </a:r>
            <a:r>
              <a:rPr lang="de-DE" sz="6400" b="1" dirty="0" smtClean="0"/>
              <a:t>.</a:t>
            </a:r>
            <a:endParaRPr lang="de-D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ttp://previews.123rf.com/images/lenm/lenm1301/lenm130100030/17291108-Illustration-der-Geschwister-zusammen-ein-Buch-lesen--Lizenzfreie-Bild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67" y="1861368"/>
            <a:ext cx="1344895" cy="1330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77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2"/>
          <p:cNvSpPr txBox="1">
            <a:spLocks/>
          </p:cNvSpPr>
          <p:nvPr/>
        </p:nvSpPr>
        <p:spPr>
          <a:xfrm>
            <a:off x="1026463" y="524436"/>
            <a:ext cx="9489138" cy="712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Was meint Leseflüssigkeit?</a:t>
            </a:r>
          </a:p>
          <a:p>
            <a:pPr marL="0" indent="0">
              <a:lnSpc>
                <a:spcPct val="150000"/>
              </a:lnSpc>
              <a:buNone/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1044392" y="1308845"/>
            <a:ext cx="10278031" cy="518608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„…dass ein Text mühelos und routiniert gelesen werden kann,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dass man lesen kann, `ohne zu merken`, dass man liest.“ </a:t>
            </a:r>
          </a:p>
          <a:p>
            <a:pPr marL="0" indent="0">
              <a:lnSpc>
                <a:spcPct val="120000"/>
              </a:lnSpc>
              <a:buNone/>
            </a:pP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Font typeface="Webdings" panose="05030102010509060703" pitchFamily="18" charset="2"/>
              <a:buChar char="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reading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fluency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“ als eigenständige Komponente der Lesekompetenz</a:t>
            </a:r>
          </a:p>
          <a:p>
            <a:pPr>
              <a:lnSpc>
                <a:spcPct val="120000"/>
              </a:lnSpc>
              <a:buFont typeface="Webdings" panose="05030102010509060703" pitchFamily="18" charset="2"/>
              <a:buChar char="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Voraussetzung für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Textverstehensleistungen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Font typeface="Webdings" panose="05030102010509060703" pitchFamily="18" charset="2"/>
              <a:buChar char=""/>
            </a:pP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Font typeface="Webdings" panose="05030102010509060703" pitchFamily="18" charset="2"/>
              <a:buChar char="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flüssige Leser benötigen weniger Zeit, Anstrengung und  Aufmerksamkeit beim Dekodieren von Wörtern, Sätzen und Texten</a:t>
            </a:r>
          </a:p>
          <a:p>
            <a:pPr>
              <a:lnSpc>
                <a:spcPct val="120000"/>
              </a:lnSpc>
              <a:buFont typeface="Webdings" panose="05030102010509060703" pitchFamily="18" charset="2"/>
              <a:buChar char="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Steigerung der Lesemotivation und -freude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	Vgl. Rosebrock/ Nix/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Rieckmann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/ Gold 2014, S. 15</a:t>
            </a: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://alphaprof.de/wp-content/uploads/2015/05/auto01b-225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660" y="1011508"/>
            <a:ext cx="1143836" cy="152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93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2"/>
          <p:cNvSpPr txBox="1">
            <a:spLocks/>
          </p:cNvSpPr>
          <p:nvPr/>
        </p:nvSpPr>
        <p:spPr>
          <a:xfrm>
            <a:off x="1026463" y="524436"/>
            <a:ext cx="9489138" cy="712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Lautlesetandem – wie geht das?</a:t>
            </a:r>
          </a:p>
          <a:p>
            <a:pPr marL="0" indent="0">
              <a:lnSpc>
                <a:spcPct val="150000"/>
              </a:lnSpc>
              <a:buNone/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1044393" y="1262350"/>
            <a:ext cx="9489138" cy="4849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ebdings" panose="05030102010509060703" pitchFamily="18" charset="2"/>
              <a:buChar char="4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Einteilung der Klasse in Lesesportler und Lesetrainer </a:t>
            </a:r>
          </a:p>
          <a:p>
            <a:pPr>
              <a:lnSpc>
                <a:spcPct val="150000"/>
              </a:lnSpc>
              <a:buFont typeface="Webdings" panose="05030102010509060703" pitchFamily="18" charset="2"/>
              <a:buChar char="4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je ein Sportler und ein Trainer bilden ein Tandem</a:t>
            </a: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792183"/>
              </p:ext>
            </p:extLst>
          </p:nvPr>
        </p:nvGraphicFramePr>
        <p:xfrm>
          <a:off x="1895443" y="2703467"/>
          <a:ext cx="8128000" cy="3557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47951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Text</a:t>
                      </a:r>
                      <a:r>
                        <a:rPr lang="de-DE" sz="20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wird 4-mal im Chor gelesen</a:t>
                      </a:r>
                      <a:endParaRPr lang="de-DE" sz="20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Sportler</a:t>
                      </a:r>
                      <a:endParaRPr lang="de-DE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Trainer</a:t>
                      </a:r>
                      <a:endParaRPr lang="de-DE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de-DE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Lesefinger führen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Fehler beim Lesen verbessern</a:t>
                      </a:r>
                    </a:p>
                    <a:p>
                      <a:endParaRPr lang="de-DE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Fehler </a:t>
                      </a:r>
                      <a:r>
                        <a:rPr lang="de-DE" sz="20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verbessern und den Satz von Beginn an noch einmal lesen</a:t>
                      </a:r>
                      <a:endParaRPr lang="de-DE" sz="20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de-DE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unbekannte Wörter klären</a:t>
                      </a:r>
                      <a:endParaRPr lang="de-DE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de-DE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loben</a:t>
                      </a:r>
                      <a:endParaRPr lang="de-DE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Allein-Lese-Zeichen</a:t>
                      </a:r>
                      <a:endParaRPr lang="de-DE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de-DE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sich über den Inhalt austauschen</a:t>
                      </a:r>
                      <a:endParaRPr lang="de-DE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http://alphaprof.de/wp-content/uploads/2015/06/Gemeinsames_Les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852" y="862264"/>
            <a:ext cx="1277386" cy="164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84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2"/>
          <p:cNvSpPr txBox="1">
            <a:spLocks/>
          </p:cNvSpPr>
          <p:nvPr/>
        </p:nvSpPr>
        <p:spPr>
          <a:xfrm>
            <a:off x="1026463" y="524436"/>
            <a:ext cx="9489138" cy="712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Lautlesetandem – Einteilung der Klasse</a:t>
            </a:r>
          </a:p>
          <a:p>
            <a:pPr marL="0" indent="0">
              <a:lnSpc>
                <a:spcPct val="150000"/>
              </a:lnSpc>
              <a:buNone/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1026462" y="1465728"/>
            <a:ext cx="10876236" cy="5183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z.B. mit dem </a:t>
            </a:r>
            <a:r>
              <a:rPr lang="de-DE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Stolperwörterlesetest 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oder mit </a:t>
            </a:r>
            <a:r>
              <a:rPr lang="de-DE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Lückentexten</a:t>
            </a:r>
          </a:p>
          <a:p>
            <a:pPr marL="263525" indent="0">
              <a:lnSpc>
                <a:spcPct val="150000"/>
              </a:lnSpc>
              <a:buFont typeface="Webdings" panose="05030102010509060703" pitchFamily="18" charset="2"/>
              <a:buChar char="4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Klasse nach Leistung sortieren</a:t>
            </a:r>
          </a:p>
          <a:p>
            <a:pPr marL="620713" indent="0">
              <a:lnSpc>
                <a:spcPct val="150000"/>
              </a:lnSpc>
              <a:buNone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  <a:sym typeface="Webdings" panose="05030102010509060703" pitchFamily="18" charset="2"/>
              </a:rPr>
              <a:t> 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1. Hälfte wird Trainer, 2. Hälfte wird Sportler:</a:t>
            </a:r>
          </a:p>
          <a:p>
            <a:pPr marL="620713" indent="0">
              <a:lnSpc>
                <a:spcPct val="150000"/>
              </a:lnSpc>
              <a:buNone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		der 1. der 1. Hälfte wird Trainer vom 1. der 2. Hälfte / 				der 2. 	der 1. Hälfte wird Trainer vom 2. der 2. Hälfte usw.</a:t>
            </a:r>
          </a:p>
          <a:p>
            <a:pPr>
              <a:lnSpc>
                <a:spcPct val="150000"/>
              </a:lnSpc>
            </a:pP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320541"/>
              </p:ext>
            </p:extLst>
          </p:nvPr>
        </p:nvGraphicFramePr>
        <p:xfrm>
          <a:off x="1639442" y="2639930"/>
          <a:ext cx="1222643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2643"/>
              </a:tblGrid>
              <a:tr h="331143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/>
                          </a:solidFill>
                        </a:rPr>
                        <a:t>Klasse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1143">
                <a:tc>
                  <a:txBody>
                    <a:bodyPr/>
                    <a:lstStyle/>
                    <a:p>
                      <a:r>
                        <a:rPr lang="de-DE" dirty="0" smtClean="0"/>
                        <a:t>1. Hannes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1143">
                <a:tc>
                  <a:txBody>
                    <a:bodyPr/>
                    <a:lstStyle/>
                    <a:p>
                      <a:r>
                        <a:rPr lang="de-DE" dirty="0" smtClean="0"/>
                        <a:t>2. Lisa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1143">
                <a:tc>
                  <a:txBody>
                    <a:bodyPr/>
                    <a:lstStyle/>
                    <a:p>
                      <a:r>
                        <a:rPr lang="de-DE" dirty="0" smtClean="0"/>
                        <a:t>3. Laura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1143">
                <a:tc>
                  <a:txBody>
                    <a:bodyPr/>
                    <a:lstStyle/>
                    <a:p>
                      <a:endParaRPr lang="de-DE" dirty="0" smtClean="0"/>
                    </a:p>
                    <a:p>
                      <a:r>
                        <a:rPr lang="de-DE" dirty="0" smtClean="0"/>
                        <a:t>4. Simon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1143">
                <a:tc>
                  <a:txBody>
                    <a:bodyPr/>
                    <a:lstStyle/>
                    <a:p>
                      <a:r>
                        <a:rPr lang="de-DE" dirty="0" smtClean="0"/>
                        <a:t>5. Stefan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1143">
                <a:tc>
                  <a:txBody>
                    <a:bodyPr/>
                    <a:lstStyle/>
                    <a:p>
                      <a:r>
                        <a:rPr lang="de-DE" dirty="0" smtClean="0"/>
                        <a:t>6. Meike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995540"/>
              </p:ext>
            </p:extLst>
          </p:nvPr>
        </p:nvGraphicFramePr>
        <p:xfrm>
          <a:off x="5771032" y="4594538"/>
          <a:ext cx="2902321" cy="1760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330"/>
                <a:gridCol w="1511991"/>
              </a:tblGrid>
              <a:tr h="440016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/>
                          </a:solidFill>
                        </a:rPr>
                        <a:t>Lesetrainer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/>
                          </a:solidFill>
                        </a:rPr>
                        <a:t>Lesesportler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00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DE" dirty="0" smtClean="0"/>
                        <a:t>Hannes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Simon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0016">
                <a:tc>
                  <a:txBody>
                    <a:bodyPr/>
                    <a:lstStyle/>
                    <a:p>
                      <a:r>
                        <a:rPr lang="de-DE" dirty="0" smtClean="0"/>
                        <a:t>Lisa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Stefan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0016">
                <a:tc>
                  <a:txBody>
                    <a:bodyPr/>
                    <a:lstStyle/>
                    <a:p>
                      <a:r>
                        <a:rPr lang="de-DE" dirty="0" smtClean="0"/>
                        <a:t>Laura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Meike</a:t>
                      </a:r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288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2"/>
          <p:cNvSpPr txBox="1">
            <a:spLocks/>
          </p:cNvSpPr>
          <p:nvPr/>
        </p:nvSpPr>
        <p:spPr>
          <a:xfrm>
            <a:off x="1026463" y="524436"/>
            <a:ext cx="9489138" cy="712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Lautlesetandem – nicht ohne Reflexion</a:t>
            </a:r>
          </a:p>
          <a:p>
            <a:pPr marL="0" indent="0">
              <a:lnSpc>
                <a:spcPct val="150000"/>
              </a:lnSpc>
              <a:buNone/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1044393" y="1869141"/>
            <a:ext cx="9489138" cy="4289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3225" indent="0">
              <a:lnSpc>
                <a:spcPct val="150000"/>
              </a:lnSpc>
              <a:buNone/>
            </a:pP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1026463" y="1586752"/>
            <a:ext cx="9489138" cy="4195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88" indent="0">
              <a:lnSpc>
                <a:spcPct val="100000"/>
              </a:lnSpc>
              <a:buNone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hohe Anforderungen an die Sozialkompetenz der </a:t>
            </a:r>
            <a:r>
              <a:rPr lang="de-DE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6437" indent="-342900">
              <a:lnSpc>
                <a:spcPct val="100000"/>
              </a:lnSpc>
              <a:buFont typeface="Webdings" panose="05030102010509060703" pitchFamily="18" charset="2"/>
              <a:buChar char="4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sich auf einen zugewiesenen Schüler/in einlassen</a:t>
            </a:r>
          </a:p>
          <a:p>
            <a:pPr marL="706437" indent="-342900">
              <a:lnSpc>
                <a:spcPct val="100000"/>
              </a:lnSpc>
              <a:buFont typeface="Webdings" panose="05030102010509060703" pitchFamily="18" charset="2"/>
              <a:buChar char="4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gleiches Lesetempo finden („aushalten können“)</a:t>
            </a:r>
          </a:p>
          <a:p>
            <a:pPr marL="706437" indent="-342900">
              <a:lnSpc>
                <a:spcPct val="100000"/>
              </a:lnSpc>
              <a:buFont typeface="Webdings" panose="05030102010509060703" pitchFamily="18" charset="2"/>
              <a:buChar char="4"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Wünsche/ Vorschläge äußern bzw. 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annehmen</a:t>
            </a:r>
          </a:p>
          <a:p>
            <a:pPr marL="706437" indent="-342900">
              <a:lnSpc>
                <a:spcPct val="100000"/>
              </a:lnSpc>
              <a:buFont typeface="Webdings" panose="05030102010509060703" pitchFamily="18" charset="2"/>
              <a:buChar char="4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kritikfähig sein</a:t>
            </a:r>
          </a:p>
          <a:p>
            <a:pPr marL="706437" indent="-342900">
              <a:lnSpc>
                <a:spcPct val="100000"/>
              </a:lnSpc>
              <a:buFont typeface="Webdings" panose="05030102010509060703" pitchFamily="18" charset="2"/>
              <a:buChar char="4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</a:p>
          <a:p>
            <a:pPr>
              <a:lnSpc>
                <a:spcPct val="100000"/>
              </a:lnSpc>
            </a:pP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www.zaubereinmaleins.de/images/kunde/konstantin2/reflex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70" b="64883"/>
          <a:stretch/>
        </p:blipFill>
        <p:spPr bwMode="auto">
          <a:xfrm>
            <a:off x="6673517" y="3905328"/>
            <a:ext cx="4989094" cy="250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16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2"/>
          <p:cNvSpPr txBox="1">
            <a:spLocks/>
          </p:cNvSpPr>
          <p:nvPr/>
        </p:nvSpPr>
        <p:spPr>
          <a:xfrm>
            <a:off x="690286" y="349624"/>
            <a:ext cx="9489138" cy="8875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Ergebnisse aus Klasse 2</a:t>
            </a:r>
          </a:p>
          <a:p>
            <a:pPr marL="1519238" indent="0">
              <a:lnSpc>
                <a:spcPct val="100000"/>
              </a:lnSpc>
              <a:buNone/>
            </a:pPr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April 2015 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Juni 2015</a:t>
            </a:r>
          </a:p>
          <a:p>
            <a:pPr marL="0" indent="0">
              <a:lnSpc>
                <a:spcPct val="150000"/>
              </a:lnSpc>
              <a:buNone/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1026463" y="1586752"/>
            <a:ext cx="9489138" cy="4195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751952"/>
              </p:ext>
            </p:extLst>
          </p:nvPr>
        </p:nvGraphicFramePr>
        <p:xfrm>
          <a:off x="6259606" y="1210235"/>
          <a:ext cx="3671048" cy="55048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6141"/>
                <a:gridCol w="2944907"/>
              </a:tblGrid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</a:t>
                      </a:r>
                    </a:p>
                    <a:p>
                      <a:pPr algn="ctr" fontAlgn="b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Leistungseinschätzung</a:t>
                      </a:r>
                    </a:p>
                    <a:p>
                      <a:pPr algn="ctr" fontAlgn="b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</a:t>
                      </a:r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nicht teil genommen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sehr gute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überdurchschnittliche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überdurchschnittliche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sehr gute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720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260493"/>
              </p:ext>
            </p:extLst>
          </p:nvPr>
        </p:nvGraphicFramePr>
        <p:xfrm>
          <a:off x="1591239" y="1223682"/>
          <a:ext cx="4352361" cy="5507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5066"/>
                <a:gridCol w="3227295"/>
              </a:tblGrid>
              <a:tr h="11707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Leistungseinschätzung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unterdurchschnittliche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unterdurchschnittliche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sehr gute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schwache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überdurchschnittliche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unterdurchschnittliche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überdurchschnittliche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unterdurchschnittliche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unterdurchschnittliche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schwache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durchschnittliche Leistung</a:t>
                      </a:r>
                      <a:endParaRPr lang="de-DE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163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unterdurchschnittliche Leistung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78308"/>
              </p:ext>
            </p:extLst>
          </p:nvPr>
        </p:nvGraphicFramePr>
        <p:xfrm>
          <a:off x="964735" y="1237129"/>
          <a:ext cx="512204" cy="5507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204"/>
              </a:tblGrid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9093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de-DE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04" marR="6504" marT="650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084586"/>
              </p:ext>
            </p:extLst>
          </p:nvPr>
        </p:nvGraphicFramePr>
        <p:xfrm>
          <a:off x="9989223" y="1457022"/>
          <a:ext cx="441317" cy="56780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1317"/>
              </a:tblGrid>
              <a:tr h="229779"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1413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4454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6581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977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5931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9973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6581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977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48686"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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5518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6581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742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82941"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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977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8058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977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9779"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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977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sym typeface="Wingdings" panose="05000000000000000000" pitchFamily="2" charset="2"/>
                        </a:rPr>
                        <a:t></a:t>
                      </a: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9779"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977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u="none" strike="noStrike" dirty="0" smtClean="0">
                        <a:effectLst/>
                        <a:latin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L="6684" marR="6684" marT="6684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57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2"/>
          <p:cNvSpPr txBox="1">
            <a:spLocks/>
          </p:cNvSpPr>
          <p:nvPr/>
        </p:nvSpPr>
        <p:spPr>
          <a:xfrm>
            <a:off x="1026463" y="524436"/>
            <a:ext cx="9489138" cy="71269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de-DE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Lautlesetandem – Videosequenzen aus Klasse 2 und 3</a:t>
            </a: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68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431</Words>
  <Application>Microsoft Office PowerPoint</Application>
  <PresentationFormat>Benutzerdefiniert</PresentationFormat>
  <Paragraphs>197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Office Theme</vt:lpstr>
      <vt:lpstr>Austauschforum in Mölln 08.10.2015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Austauschforum in Mölln 08.10.2015</dc:title>
  <dc:creator>n nm</dc:creator>
  <cp:lastModifiedBy>Hans-H.Dyballa</cp:lastModifiedBy>
  <cp:revision>28</cp:revision>
  <dcterms:created xsi:type="dcterms:W3CDTF">2015-09-28T15:00:11Z</dcterms:created>
  <dcterms:modified xsi:type="dcterms:W3CDTF">2015-11-11T08:09:56Z</dcterms:modified>
</cp:coreProperties>
</file>